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319" r:id="rId3"/>
    <p:sldId id="334" r:id="rId4"/>
    <p:sldId id="320" r:id="rId5"/>
    <p:sldId id="335" r:id="rId6"/>
    <p:sldId id="321" r:id="rId7"/>
    <p:sldId id="336" r:id="rId8"/>
    <p:sldId id="333" r:id="rId9"/>
    <p:sldId id="331" r:id="rId10"/>
    <p:sldId id="332" r:id="rId11"/>
    <p:sldId id="326" r:id="rId12"/>
    <p:sldId id="330" r:id="rId13"/>
    <p:sldId id="329" r:id="rId14"/>
    <p:sldId id="328" r:id="rId15"/>
    <p:sldId id="327" r:id="rId16"/>
    <p:sldId id="323" r:id="rId17"/>
    <p:sldId id="324" r:id="rId18"/>
    <p:sldId id="32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4/28/2020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1869-CE1C-4CD6-BCA3-334A6B992E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Mini Batches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BE2E1-7C7F-42EB-A61E-182C9B6C7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Przemysław Sekuła</a:t>
            </a:r>
          </a:p>
        </p:txBody>
      </p:sp>
    </p:spTree>
    <p:extLst>
      <p:ext uri="{BB962C8B-B14F-4D97-AF65-F5344CB8AC3E}">
        <p14:creationId xmlns:p14="http://schemas.microsoft.com/office/powerpoint/2010/main" val="220813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0E6D-64FC-4458-8D7B-D5AC94A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3442-0129-405E-918C-91CF975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302672" cy="4050792"/>
          </a:xfrm>
        </p:spPr>
        <p:txBody>
          <a:bodyPr/>
          <a:lstStyle/>
          <a:p>
            <a:r>
              <a:rPr lang="en-US" dirty="0"/>
              <a:t>Your dataset contains 100,000 elements</a:t>
            </a:r>
          </a:p>
          <a:p>
            <a:r>
              <a:rPr lang="en-US" dirty="0"/>
              <a:t>You want to have batches with size 64 elements in batch. You split your dataset into 1,563 batches (last batch contains 32 elements)</a:t>
            </a:r>
          </a:p>
          <a:p>
            <a:r>
              <a:rPr lang="en-US" dirty="0"/>
              <a:t>Then you perform learning algorithm for each batch. It means that you feed your learning algorithm with 1 batch (64 elements)</a:t>
            </a:r>
          </a:p>
          <a:p>
            <a:r>
              <a:rPr lang="en-US" dirty="0"/>
              <a:t>Note: When you go through the entire dataset once it is called 1 EPOCH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5E2CF-AAF5-4758-8470-615A7C977D2C}"/>
              </a:ext>
            </a:extLst>
          </p:cNvPr>
          <p:cNvSpPr/>
          <p:nvPr/>
        </p:nvSpPr>
        <p:spPr>
          <a:xfrm>
            <a:off x="6589337" y="2320219"/>
            <a:ext cx="5090474" cy="517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4B5A3-65E3-49D3-A56B-1137B0428F13}"/>
              </a:ext>
            </a:extLst>
          </p:cNvPr>
          <p:cNvSpPr txBox="1"/>
          <p:nvPr/>
        </p:nvSpPr>
        <p:spPr>
          <a:xfrm>
            <a:off x="7476195" y="1752076"/>
            <a:ext cx="33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87049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7255804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2085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0E6D-64FC-4458-8D7B-D5AC94A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3442-0129-405E-918C-91CF975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302672" cy="4050792"/>
          </a:xfrm>
        </p:spPr>
        <p:txBody>
          <a:bodyPr/>
          <a:lstStyle/>
          <a:p>
            <a:r>
              <a:rPr lang="en-US" dirty="0"/>
              <a:t>Your dataset contains 100,000 elements</a:t>
            </a:r>
          </a:p>
          <a:p>
            <a:r>
              <a:rPr lang="en-US" dirty="0"/>
              <a:t>You want to have batches with size 64 elements in batch. You split your dataset into 1,563 batches (last batch contains 32 elements)</a:t>
            </a:r>
          </a:p>
          <a:p>
            <a:r>
              <a:rPr lang="en-US" dirty="0"/>
              <a:t>Then you perform learning algorithm for each batch. It means that you feed your learning algorithm with 1 batch (64 elements)</a:t>
            </a:r>
          </a:p>
          <a:p>
            <a:r>
              <a:rPr lang="en-US" dirty="0"/>
              <a:t>Note: When you go through the entire dataset once it is called 1 EPOCH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5E2CF-AAF5-4758-8470-615A7C977D2C}"/>
              </a:ext>
            </a:extLst>
          </p:cNvPr>
          <p:cNvSpPr/>
          <p:nvPr/>
        </p:nvSpPr>
        <p:spPr>
          <a:xfrm>
            <a:off x="6589337" y="2320219"/>
            <a:ext cx="5090474" cy="517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4B5A3-65E3-49D3-A56B-1137B0428F13}"/>
              </a:ext>
            </a:extLst>
          </p:cNvPr>
          <p:cNvSpPr txBox="1"/>
          <p:nvPr/>
        </p:nvSpPr>
        <p:spPr>
          <a:xfrm>
            <a:off x="7476195" y="1752076"/>
            <a:ext cx="33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87049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7255804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22271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33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0E6D-64FC-4458-8D7B-D5AC94A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3442-0129-405E-918C-91CF975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302672" cy="4050792"/>
          </a:xfrm>
        </p:spPr>
        <p:txBody>
          <a:bodyPr/>
          <a:lstStyle/>
          <a:p>
            <a:r>
              <a:rPr lang="en-US" dirty="0"/>
              <a:t>Your dataset contains 100,000 elements</a:t>
            </a:r>
          </a:p>
          <a:p>
            <a:r>
              <a:rPr lang="en-US" dirty="0"/>
              <a:t>You want to have batches with size 64 elements in batch. You split your dataset into 1,563 batches (last batch contains 32 elements)</a:t>
            </a:r>
          </a:p>
          <a:p>
            <a:r>
              <a:rPr lang="en-US" dirty="0"/>
              <a:t>Then you perform learning algorithm for each batch. It means that you feed your learning algorithm with 1 batch (64 elements)</a:t>
            </a:r>
          </a:p>
          <a:p>
            <a:r>
              <a:rPr lang="en-US" dirty="0"/>
              <a:t>Note: When you go through the entire dataset once it is called 1 EPOCH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5E2CF-AAF5-4758-8470-615A7C977D2C}"/>
              </a:ext>
            </a:extLst>
          </p:cNvPr>
          <p:cNvSpPr/>
          <p:nvPr/>
        </p:nvSpPr>
        <p:spPr>
          <a:xfrm>
            <a:off x="6589337" y="2320219"/>
            <a:ext cx="5090474" cy="517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4B5A3-65E3-49D3-A56B-1137B0428F13}"/>
              </a:ext>
            </a:extLst>
          </p:cNvPr>
          <p:cNvSpPr txBox="1"/>
          <p:nvPr/>
        </p:nvSpPr>
        <p:spPr>
          <a:xfrm>
            <a:off x="7476195" y="1752076"/>
            <a:ext cx="33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87049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7255804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22271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804054" y="2193006"/>
            <a:ext cx="1169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812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0E6D-64FC-4458-8D7B-D5AC94A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3442-0129-405E-918C-91CF975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302672" cy="4050792"/>
          </a:xfrm>
        </p:spPr>
        <p:txBody>
          <a:bodyPr/>
          <a:lstStyle/>
          <a:p>
            <a:r>
              <a:rPr lang="en-US" dirty="0"/>
              <a:t>Your dataset contains 100,000 elements</a:t>
            </a:r>
          </a:p>
          <a:p>
            <a:r>
              <a:rPr lang="en-US" dirty="0"/>
              <a:t>You want to have batches with size 64 elements in batch. You split your dataset into 1,563 batches (last batch contains 32 elements)</a:t>
            </a:r>
          </a:p>
          <a:p>
            <a:r>
              <a:rPr lang="en-US" dirty="0"/>
              <a:t>Then you perform learning algorithm for each batch. It means that you feed your learning algorithm with 1 batch (64 elements)</a:t>
            </a:r>
          </a:p>
          <a:p>
            <a:r>
              <a:rPr lang="en-US" dirty="0"/>
              <a:t>Note: When you go through the entire dataset once it is called 1 EPOCH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5E2CF-AAF5-4758-8470-615A7C977D2C}"/>
              </a:ext>
            </a:extLst>
          </p:cNvPr>
          <p:cNvSpPr/>
          <p:nvPr/>
        </p:nvSpPr>
        <p:spPr>
          <a:xfrm>
            <a:off x="6589337" y="2320219"/>
            <a:ext cx="5090474" cy="517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4B5A3-65E3-49D3-A56B-1137B0428F13}"/>
              </a:ext>
            </a:extLst>
          </p:cNvPr>
          <p:cNvSpPr txBox="1"/>
          <p:nvPr/>
        </p:nvSpPr>
        <p:spPr>
          <a:xfrm>
            <a:off x="7476195" y="1752076"/>
            <a:ext cx="33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04721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1561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6587049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7255804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22271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804054" y="2193006"/>
            <a:ext cx="1169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0131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0E6D-64FC-4458-8D7B-D5AC94A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3442-0129-405E-918C-91CF975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302672" cy="4050792"/>
          </a:xfrm>
        </p:spPr>
        <p:txBody>
          <a:bodyPr/>
          <a:lstStyle/>
          <a:p>
            <a:r>
              <a:rPr lang="en-US" dirty="0"/>
              <a:t>Your dataset contains 100,000 elements</a:t>
            </a:r>
          </a:p>
          <a:p>
            <a:r>
              <a:rPr lang="en-US" dirty="0"/>
              <a:t>You want to have batches with size 64 elements in batch. You split your dataset into 1,563 batches (last batch contains 32 elements)</a:t>
            </a:r>
          </a:p>
          <a:p>
            <a:r>
              <a:rPr lang="en-US" dirty="0"/>
              <a:t>Then you perform learning algorithm for each batch. It means that you feed your learning algorithm with 1 batch (64 elements)</a:t>
            </a:r>
          </a:p>
          <a:p>
            <a:r>
              <a:rPr lang="en-US" dirty="0"/>
              <a:t>Note: When you go through the entire dataset once it is called 1 EPOCH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5E2CF-AAF5-4758-8470-615A7C977D2C}"/>
              </a:ext>
            </a:extLst>
          </p:cNvPr>
          <p:cNvSpPr/>
          <p:nvPr/>
        </p:nvSpPr>
        <p:spPr>
          <a:xfrm>
            <a:off x="6589337" y="2320219"/>
            <a:ext cx="5090474" cy="517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4B5A3-65E3-49D3-A56B-1137B0428F13}"/>
              </a:ext>
            </a:extLst>
          </p:cNvPr>
          <p:cNvSpPr txBox="1"/>
          <p:nvPr/>
        </p:nvSpPr>
        <p:spPr>
          <a:xfrm>
            <a:off x="7476195" y="1752076"/>
            <a:ext cx="33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04721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1561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10682269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1562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6587049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7255804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22271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804054" y="2193006"/>
            <a:ext cx="1169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24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0E6D-64FC-4458-8D7B-D5AC94A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3442-0129-405E-918C-91CF975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302672" cy="4050792"/>
          </a:xfrm>
        </p:spPr>
        <p:txBody>
          <a:bodyPr/>
          <a:lstStyle/>
          <a:p>
            <a:r>
              <a:rPr lang="en-US" dirty="0"/>
              <a:t>Your dataset contains 100,000 elements</a:t>
            </a:r>
          </a:p>
          <a:p>
            <a:r>
              <a:rPr lang="en-US" dirty="0"/>
              <a:t>You want to have batches with size 64 elements in batch. You split your dataset into 1,563 batches (last batch contains 32 elements)</a:t>
            </a:r>
          </a:p>
          <a:p>
            <a:r>
              <a:rPr lang="en-US" dirty="0"/>
              <a:t>Then you perform learning algorithm for each batch. It means that you feed your learning algorithm with 1 batch (64 elements)</a:t>
            </a:r>
          </a:p>
          <a:p>
            <a:r>
              <a:rPr lang="en-US" dirty="0"/>
              <a:t>Note: When you go through the entire dataset once it is called 1 EPOCH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5E2CF-AAF5-4758-8470-615A7C977D2C}"/>
              </a:ext>
            </a:extLst>
          </p:cNvPr>
          <p:cNvSpPr/>
          <p:nvPr/>
        </p:nvSpPr>
        <p:spPr>
          <a:xfrm>
            <a:off x="6589337" y="2320219"/>
            <a:ext cx="5090474" cy="517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4B5A3-65E3-49D3-A56B-1137B0428F13}"/>
              </a:ext>
            </a:extLst>
          </p:cNvPr>
          <p:cNvSpPr txBox="1"/>
          <p:nvPr/>
        </p:nvSpPr>
        <p:spPr>
          <a:xfrm>
            <a:off x="7476195" y="1752076"/>
            <a:ext cx="33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04721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1561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1351024" y="2320218"/>
            <a:ext cx="32878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10682269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1562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6587049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7255804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22271" y="2324202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804054" y="2193006"/>
            <a:ext cx="1169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30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98F9-A5A0-42B6-BE97-3F99DFAB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68016-5D77-43FD-8D27-55D20E1B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perform the minibatch algorithm you need to define the size of the batch and then split the dataset into batches.</a:t>
            </a:r>
          </a:p>
          <a:p>
            <a:r>
              <a:rPr lang="en-US" dirty="0"/>
              <a:t>Usually you should shuffle data and reselect batches during every epoch</a:t>
            </a:r>
          </a:p>
          <a:p>
            <a:r>
              <a:rPr lang="en-US" dirty="0"/>
              <a:t>The larger batches mean that the computation time required for 1 epoch is usually shorter</a:t>
            </a:r>
          </a:p>
          <a:p>
            <a:r>
              <a:rPr lang="en-US" dirty="0"/>
              <a:t>The smaller batches mean that you will probably need smaller number of epochs to converge.</a:t>
            </a:r>
          </a:p>
          <a:p>
            <a:r>
              <a:rPr lang="en-US" dirty="0"/>
              <a:t>For really complicated neural networks the size of the batches may be also limited by the available memory</a:t>
            </a:r>
          </a:p>
          <a:p>
            <a:r>
              <a:rPr lang="en-US" dirty="0"/>
              <a:t>Typical batch sizes: 16, 32, 64, 128, 256, 512</a:t>
            </a:r>
          </a:p>
          <a:p>
            <a:r>
              <a:rPr lang="en-US" dirty="0"/>
              <a:t>Minibatch was developed for big datasets!</a:t>
            </a:r>
          </a:p>
        </p:txBody>
      </p:sp>
    </p:spTree>
    <p:extLst>
      <p:ext uri="{BB962C8B-B14F-4D97-AF65-F5344CB8AC3E}">
        <p14:creationId xmlns:p14="http://schemas.microsoft.com/office/powerpoint/2010/main" val="296514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FE8A-B5D6-492D-B5D6-5BF34C03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E67E-5BC3-4337-ADD8-1094BABCB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Prepare data</a:t>
            </a:r>
          </a:p>
          <a:p>
            <a:r>
              <a:rPr lang="en-US" dirty="0"/>
              <a:t>Create model….</a:t>
            </a:r>
          </a:p>
          <a:p>
            <a:r>
              <a:rPr lang="en-US" dirty="0" err="1"/>
              <a:t>Complile</a:t>
            </a:r>
            <a:r>
              <a:rPr lang="en-US" dirty="0"/>
              <a:t> model….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BATCH_SIZE = 64</a:t>
            </a:r>
          </a:p>
          <a:p>
            <a:pPr marL="0" indent="0">
              <a:buNone/>
            </a:pPr>
            <a:r>
              <a:rPr lang="en-US" dirty="0"/>
              <a:t>EPOCHS =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history = </a:t>
            </a: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train_X</a:t>
            </a:r>
            <a:r>
              <a:rPr lang="en-US" dirty="0"/>
              <a:t>, </a:t>
            </a:r>
            <a:r>
              <a:rPr lang="en-US" dirty="0" err="1"/>
              <a:t>train_y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	      </a:t>
            </a:r>
            <a:r>
              <a:rPr lang="en-US" dirty="0" err="1"/>
              <a:t>batch_size</a:t>
            </a:r>
            <a:r>
              <a:rPr lang="en-US" dirty="0"/>
              <a:t> = BATCH_SIZE, </a:t>
            </a:r>
          </a:p>
          <a:p>
            <a:pPr marL="0" indent="0">
              <a:buNone/>
            </a:pPr>
            <a:r>
              <a:rPr lang="en-US" dirty="0"/>
              <a:t>                    epochs=EPOCHS)</a:t>
            </a:r>
          </a:p>
        </p:txBody>
      </p:sp>
    </p:spTree>
    <p:extLst>
      <p:ext uri="{BB962C8B-B14F-4D97-AF65-F5344CB8AC3E}">
        <p14:creationId xmlns:p14="http://schemas.microsoft.com/office/powerpoint/2010/main" val="7178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7C10-774D-45B6-9652-233EF5BC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BDCFC-C730-4D21-9F47-32FE51B25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approach presented on the previous slide is possible if you can fit all the data in the memory.</a:t>
            </a:r>
          </a:p>
          <a:p>
            <a:r>
              <a:rPr lang="en-US" dirty="0"/>
              <a:t>For big datasets (particularly for images) you often cannot do it.</a:t>
            </a:r>
          </a:p>
          <a:p>
            <a:r>
              <a:rPr lang="en-US" dirty="0"/>
              <a:t>If you cannot do it, you should use generators!</a:t>
            </a:r>
          </a:p>
        </p:txBody>
      </p:sp>
      <p:pic>
        <p:nvPicPr>
          <p:cNvPr id="1026" name="Picture 2" descr="Image result for CPU">
            <a:extLst>
              <a:ext uri="{FF2B5EF4-FFF2-40B4-BE49-F238E27FC236}">
                <a16:creationId xmlns:a16="http://schemas.microsoft.com/office/drawing/2014/main" id="{4C549577-80FB-4114-8A08-F08985EC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40" y="4869471"/>
            <a:ext cx="1405890" cy="140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EForce 1080">
            <a:extLst>
              <a:ext uri="{FF2B5EF4-FFF2-40B4-BE49-F238E27FC236}">
                <a16:creationId xmlns:a16="http://schemas.microsoft.com/office/drawing/2014/main" id="{743EF171-F236-408D-8024-18AD3280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39" y="4622114"/>
            <a:ext cx="1883887" cy="190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0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45920" y="2340033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8546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E41FF2-F29C-49A5-9199-44941AD2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71" y="713988"/>
            <a:ext cx="4373819" cy="43093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CEF6-87CA-4A9E-8E97-B57D4019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/>
              <p:nvPr/>
            </p:nvSpPr>
            <p:spPr>
              <a:xfrm>
                <a:off x="629625" y="2093976"/>
                <a:ext cx="5645585" cy="405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Hypothesis:</a:t>
                </a:r>
                <a:endParaRPr lang="en-US" sz="2400" b="1" dirty="0"/>
              </a:p>
              <a:p>
                <a:r>
                  <a:rPr lang="en-US" sz="2400" i="1" dirty="0"/>
                  <a:t>		h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2400" i="1" dirty="0">
                    <a:sym typeface="Symbol" panose="05050102010706020507" pitchFamily="18" charset="2"/>
                  </a:rPr>
                  <a:t>(x)</a:t>
                </a:r>
              </a:p>
              <a:p>
                <a:r>
                  <a:rPr lang="en-US" b="1" dirty="0"/>
                  <a:t>Parameters:</a:t>
                </a:r>
                <a:endParaRPr lang="en-US" sz="2400" b="1" dirty="0"/>
              </a:p>
              <a:p>
                <a:r>
                  <a:rPr lang="en-US" sz="2400" i="1" dirty="0">
                    <a:sym typeface="Symbol" panose="05050102010706020507" pitchFamily="18" charset="2"/>
                  </a:rPr>
                  <a:t>		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, …..,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n</a:t>
                </a:r>
                <a:r>
                  <a:rPr lang="en-US" sz="2400" i="1" dirty="0">
                    <a:sym typeface="Symbol" panose="05050102010706020507" pitchFamily="18" charset="2"/>
                  </a:rPr>
                  <a:t> </a:t>
                </a:r>
                <a:endParaRPr lang="en-US" dirty="0"/>
              </a:p>
              <a:p>
                <a:r>
                  <a:rPr lang="en-US" b="1" dirty="0"/>
                  <a:t>Cost: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) −</m:t>
                                  </m:r>
                                  <m:sSub>
                                    <m:sSubPr>
                                      <m:ctrlPr>
                                        <a:rPr lang="en-US" sz="240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r>
                  <a:rPr lang="en-US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		minimize J(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)</a:t>
                </a:r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5" y="2093976"/>
                <a:ext cx="5645585" cy="4055213"/>
              </a:xfrm>
              <a:prstGeom prst="rect">
                <a:avLst/>
              </a:prstGeom>
              <a:blipFill>
                <a:blip r:embed="rId3"/>
                <a:stretch>
                  <a:fillRect l="-864" t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:r>
                  <a:rPr lang="en-US" i="1" dirty="0">
                    <a:sym typeface="Symbol" panose="05050102010706020507" pitchFamily="18" charset="2"/>
                  </a:rPr>
                  <a:t></a:t>
                </a:r>
                <a:r>
                  <a:rPr lang="en-US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dirty="0"/>
                  <a:t> 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Until the cost stops decreasing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  <a:blipFill>
                <a:blip r:embed="rId4"/>
                <a:stretch>
                  <a:fillRect l="-119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96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E41FF2-F29C-49A5-9199-44941AD2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71" y="713988"/>
            <a:ext cx="4373819" cy="43093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CEF6-87CA-4A9E-8E97-B57D4019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/>
              <p:nvPr/>
            </p:nvSpPr>
            <p:spPr>
              <a:xfrm>
                <a:off x="629625" y="2093976"/>
                <a:ext cx="5645585" cy="405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Hypothesis:</a:t>
                </a:r>
                <a:endParaRPr lang="en-US" sz="2400" b="1" dirty="0"/>
              </a:p>
              <a:p>
                <a:r>
                  <a:rPr lang="en-US" sz="2400" i="1" dirty="0"/>
                  <a:t>		h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2400" i="1" dirty="0">
                    <a:sym typeface="Symbol" panose="05050102010706020507" pitchFamily="18" charset="2"/>
                  </a:rPr>
                  <a:t>(x)</a:t>
                </a:r>
              </a:p>
              <a:p>
                <a:r>
                  <a:rPr lang="en-US" b="1" dirty="0"/>
                  <a:t>Parameters:</a:t>
                </a:r>
                <a:endParaRPr lang="en-US" sz="2400" b="1" dirty="0"/>
              </a:p>
              <a:p>
                <a:r>
                  <a:rPr lang="en-US" sz="2400" i="1" dirty="0">
                    <a:sym typeface="Symbol" panose="05050102010706020507" pitchFamily="18" charset="2"/>
                  </a:rPr>
                  <a:t>		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, …..,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n</a:t>
                </a:r>
                <a:r>
                  <a:rPr lang="en-US" sz="2400" i="1" dirty="0">
                    <a:sym typeface="Symbol" panose="05050102010706020507" pitchFamily="18" charset="2"/>
                  </a:rPr>
                  <a:t> </a:t>
                </a:r>
                <a:endParaRPr lang="en-US" dirty="0"/>
              </a:p>
              <a:p>
                <a:r>
                  <a:rPr lang="en-US" b="1" dirty="0"/>
                  <a:t>Cost: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) −</m:t>
                                  </m:r>
                                  <m:sSub>
                                    <m:sSubPr>
                                      <m:ctrlPr>
                                        <a:rPr lang="en-US" sz="240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r>
                  <a:rPr lang="en-US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		minimize J(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)</a:t>
                </a:r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5" y="2093976"/>
                <a:ext cx="5645585" cy="4055213"/>
              </a:xfrm>
              <a:prstGeom prst="rect">
                <a:avLst/>
              </a:prstGeom>
              <a:blipFill>
                <a:blip r:embed="rId3"/>
                <a:stretch>
                  <a:fillRect l="-864" t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:r>
                  <a:rPr lang="en-US" i="1" dirty="0">
                    <a:sym typeface="Symbol" panose="05050102010706020507" pitchFamily="18" charset="2"/>
                  </a:rPr>
                  <a:t></a:t>
                </a:r>
                <a:r>
                  <a:rPr lang="en-US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dirty="0"/>
                  <a:t> 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Until the cost stops decreasing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  <a:blipFill>
                <a:blip r:embed="rId4"/>
                <a:stretch>
                  <a:fillRect l="-119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10193215" y="3393830"/>
            <a:ext cx="146540" cy="468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0052537" y="3399692"/>
            <a:ext cx="140678" cy="410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830161" y="3190921"/>
            <a:ext cx="149912" cy="135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703336" y="3027989"/>
            <a:ext cx="125581" cy="135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580243" y="2896900"/>
            <a:ext cx="123093" cy="123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454662" y="2754293"/>
            <a:ext cx="125581" cy="135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962487" y="3297981"/>
            <a:ext cx="125581" cy="135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5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E41FF2-F29C-49A5-9199-44941AD2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71" y="713988"/>
            <a:ext cx="4373819" cy="43093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CEF6-87CA-4A9E-8E97-B57D4019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/>
              <p:nvPr/>
            </p:nvSpPr>
            <p:spPr>
              <a:xfrm>
                <a:off x="629625" y="2093976"/>
                <a:ext cx="564558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Hypothesis:</a:t>
                </a:r>
                <a:endParaRPr lang="en-US" sz="2400" b="1" dirty="0"/>
              </a:p>
              <a:p>
                <a:r>
                  <a:rPr lang="en-US" sz="2400" i="1" dirty="0"/>
                  <a:t>		h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2400" i="1" dirty="0">
                    <a:sym typeface="Symbol" panose="05050102010706020507" pitchFamily="18" charset="2"/>
                  </a:rPr>
                  <a:t>(x)</a:t>
                </a:r>
              </a:p>
              <a:p>
                <a:r>
                  <a:rPr lang="en-US" b="1" dirty="0"/>
                  <a:t>Parameters:</a:t>
                </a:r>
                <a:endParaRPr lang="en-US" sz="2400" b="1" dirty="0"/>
              </a:p>
              <a:p>
                <a:r>
                  <a:rPr lang="en-US" sz="2400" i="1" dirty="0">
                    <a:sym typeface="Symbol" panose="05050102010706020507" pitchFamily="18" charset="2"/>
                  </a:rPr>
                  <a:t>		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, …..,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n</a:t>
                </a:r>
                <a:r>
                  <a:rPr lang="en-US" sz="2400" i="1" dirty="0">
                    <a:sym typeface="Symbol" panose="05050102010706020507" pitchFamily="18" charset="2"/>
                  </a:rPr>
                  <a:t> </a:t>
                </a:r>
                <a:endParaRPr lang="en-US" dirty="0"/>
              </a:p>
              <a:p>
                <a:r>
                  <a:rPr lang="en-US" b="1" dirty="0"/>
                  <a:t>Cost: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 i="1" dirty="0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sz="2400" i="1" baseline="-25000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ym typeface="Symbol" panose="05050102010706020507" pitchFamily="18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ym typeface="Symbol" panose="05050102010706020507" pitchFamily="18" charset="2"/>
                                </a:rPr>
                                <m:t>)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  <a:p>
                <a:r>
                  <a:rPr lang="en-US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		minimize J(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)</a:t>
                </a:r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5" y="2093976"/>
                <a:ext cx="5645585" cy="3416320"/>
              </a:xfrm>
              <a:prstGeom prst="rect">
                <a:avLst/>
              </a:prstGeom>
              <a:blipFill>
                <a:blip r:embed="rId3"/>
                <a:stretch>
                  <a:fillRect l="-864" t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:r>
                  <a:rPr lang="en-US" i="1" dirty="0">
                    <a:sym typeface="Symbol" panose="05050102010706020507" pitchFamily="18" charset="2"/>
                  </a:rPr>
                  <a:t></a:t>
                </a:r>
                <a:r>
                  <a:rPr lang="en-US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dirty="0"/>
                  <a:t> 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Until the cost stops decreasing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  <a:blipFill>
                <a:blip r:embed="rId4"/>
                <a:stretch>
                  <a:fillRect l="-119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4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E41FF2-F29C-49A5-9199-44941AD2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71" y="713988"/>
            <a:ext cx="4373819" cy="43093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CEF6-87CA-4A9E-8E97-B57D4019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/>
              <p:nvPr/>
            </p:nvSpPr>
            <p:spPr>
              <a:xfrm>
                <a:off x="629625" y="2093976"/>
                <a:ext cx="564558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Hypothesis:</a:t>
                </a:r>
                <a:endParaRPr lang="en-US" sz="2400" b="1" dirty="0"/>
              </a:p>
              <a:p>
                <a:r>
                  <a:rPr lang="en-US" sz="2400" i="1" dirty="0"/>
                  <a:t>		h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sz="2400" i="1" dirty="0">
                    <a:sym typeface="Symbol" panose="05050102010706020507" pitchFamily="18" charset="2"/>
                  </a:rPr>
                  <a:t>(x)</a:t>
                </a:r>
              </a:p>
              <a:p>
                <a:r>
                  <a:rPr lang="en-US" b="1" dirty="0"/>
                  <a:t>Parameters:</a:t>
                </a:r>
                <a:endParaRPr lang="en-US" sz="2400" b="1" dirty="0"/>
              </a:p>
              <a:p>
                <a:r>
                  <a:rPr lang="en-US" sz="2400" i="1" dirty="0">
                    <a:sym typeface="Symbol" panose="05050102010706020507" pitchFamily="18" charset="2"/>
                  </a:rPr>
                  <a:t>		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, …..,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n</a:t>
                </a:r>
                <a:r>
                  <a:rPr lang="en-US" sz="2400" i="1" dirty="0">
                    <a:sym typeface="Symbol" panose="05050102010706020507" pitchFamily="18" charset="2"/>
                  </a:rPr>
                  <a:t> </a:t>
                </a:r>
                <a:endParaRPr lang="en-US" dirty="0"/>
              </a:p>
              <a:p>
                <a:r>
                  <a:rPr lang="en-US" b="1" dirty="0"/>
                  <a:t>Cost: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 i="1" dirty="0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sz="2400" i="1" baseline="-25000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ym typeface="Symbol" panose="05050102010706020507" pitchFamily="18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ym typeface="Symbol" panose="05050102010706020507" pitchFamily="18" charset="2"/>
                                </a:rPr>
                                <m:t>)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  <a:p>
                <a:r>
                  <a:rPr lang="en-US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		minimize J(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)</a:t>
                </a:r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5" y="2093976"/>
                <a:ext cx="5645585" cy="3416320"/>
              </a:xfrm>
              <a:prstGeom prst="rect">
                <a:avLst/>
              </a:prstGeom>
              <a:blipFill>
                <a:blip r:embed="rId3"/>
                <a:stretch>
                  <a:fillRect l="-864" t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:r>
                  <a:rPr lang="en-US" i="1" dirty="0">
                    <a:sym typeface="Symbol" panose="05050102010706020507" pitchFamily="18" charset="2"/>
                  </a:rPr>
                  <a:t></a:t>
                </a:r>
                <a:r>
                  <a:rPr lang="en-US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dirty="0"/>
                  <a:t> 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Until the cost stops decreasing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  <a:blipFill>
                <a:blip r:embed="rId4"/>
                <a:stretch>
                  <a:fillRect l="-119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 flipV="1">
            <a:off x="9993923" y="3387969"/>
            <a:ext cx="342459" cy="11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008937" y="3399313"/>
            <a:ext cx="156215" cy="3665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165152" y="3751008"/>
            <a:ext cx="333304" cy="14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0154632" y="3525062"/>
            <a:ext cx="337882" cy="205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804666" y="3525062"/>
            <a:ext cx="342459" cy="11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675633" y="3527718"/>
            <a:ext cx="171230" cy="3115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675633" y="3824173"/>
            <a:ext cx="335511" cy="1089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819459" y="3696700"/>
            <a:ext cx="171230" cy="217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506619" y="3570022"/>
            <a:ext cx="328796" cy="141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9419897" y="3270433"/>
            <a:ext cx="95878" cy="310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431269" y="3287984"/>
            <a:ext cx="329979" cy="111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9722411" y="3161196"/>
            <a:ext cx="226008" cy="219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590018" y="3158567"/>
            <a:ext cx="342459" cy="11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9484985" y="2858978"/>
            <a:ext cx="134109" cy="299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484986" y="2868684"/>
            <a:ext cx="358402" cy="102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9467836" y="2987858"/>
            <a:ext cx="345441" cy="986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9171602" y="2905633"/>
            <a:ext cx="304809" cy="1627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202978" y="2637070"/>
            <a:ext cx="115426" cy="278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15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E41FF2-F29C-49A5-9199-44941AD2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71" y="713988"/>
            <a:ext cx="4373819" cy="43093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CEF6-87CA-4A9E-8E97-B57D4019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/>
              <p:nvPr/>
            </p:nvSpPr>
            <p:spPr>
              <a:xfrm>
                <a:off x="629625" y="2093976"/>
                <a:ext cx="5645585" cy="479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First step:</a:t>
                </a:r>
                <a:endParaRPr lang="en-US" sz="2400" b="1" dirty="0"/>
              </a:p>
              <a:p>
                <a:r>
                  <a:rPr lang="en-US" sz="2400" i="1" dirty="0"/>
                  <a:t>Split your dataset into </a:t>
                </a:r>
                <a:r>
                  <a:rPr lang="en-US" sz="2400" b="1" i="1" dirty="0"/>
                  <a:t>n</a:t>
                </a:r>
                <a:r>
                  <a:rPr lang="en-US" sz="2400" i="1" dirty="0"/>
                  <a:t> batches (randomly). Each batch contains </a:t>
                </a:r>
                <a:r>
                  <a:rPr lang="en-US" sz="2400" b="1" i="1" dirty="0"/>
                  <a:t>k</a:t>
                </a:r>
                <a:r>
                  <a:rPr lang="en-US" sz="2400" i="1" dirty="0"/>
                  <a:t> elements. Then you should update your parameters for each batch separately:</a:t>
                </a:r>
              </a:p>
              <a:p>
                <a:endParaRPr lang="en-US" dirty="0"/>
              </a:p>
              <a:p>
                <a:r>
                  <a:rPr lang="en-US" b="1" dirty="0"/>
                  <a:t>Cost: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) −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r>
                  <a:rPr lang="en-US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		minimize J(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)</a:t>
                </a:r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5" y="2093976"/>
                <a:ext cx="5645585" cy="4793876"/>
              </a:xfrm>
              <a:prstGeom prst="rect">
                <a:avLst/>
              </a:prstGeom>
              <a:blipFill>
                <a:blip r:embed="rId3"/>
                <a:stretch>
                  <a:fillRect l="-1620" t="-763" r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:r>
                  <a:rPr lang="en-US" i="1" dirty="0">
                    <a:sym typeface="Symbol" panose="05050102010706020507" pitchFamily="18" charset="2"/>
                  </a:rPr>
                  <a:t></a:t>
                </a:r>
                <a:r>
                  <a:rPr lang="en-US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dirty="0"/>
                  <a:t> 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Until the cost stops decreasing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  <a:blipFill>
                <a:blip r:embed="rId4"/>
                <a:stretch>
                  <a:fillRect l="-119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51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E41FF2-F29C-49A5-9199-44941AD2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71" y="713988"/>
            <a:ext cx="4373819" cy="43093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CEF6-87CA-4A9E-8E97-B57D4019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/>
              <p:nvPr/>
            </p:nvSpPr>
            <p:spPr>
              <a:xfrm>
                <a:off x="629625" y="2093976"/>
                <a:ext cx="5645585" cy="479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First step:</a:t>
                </a:r>
                <a:endParaRPr lang="en-US" sz="2400" b="1" dirty="0"/>
              </a:p>
              <a:p>
                <a:r>
                  <a:rPr lang="en-US" sz="2400" i="1" dirty="0"/>
                  <a:t>Split your dataset into </a:t>
                </a:r>
                <a:r>
                  <a:rPr lang="en-US" sz="2400" b="1" i="1" dirty="0"/>
                  <a:t>n</a:t>
                </a:r>
                <a:r>
                  <a:rPr lang="en-US" sz="2400" i="1" dirty="0"/>
                  <a:t> batches (randomly). Each batch contains </a:t>
                </a:r>
                <a:r>
                  <a:rPr lang="en-US" sz="2400" b="1" i="1" dirty="0"/>
                  <a:t>k</a:t>
                </a:r>
                <a:r>
                  <a:rPr lang="en-US" sz="2400" i="1" dirty="0"/>
                  <a:t> elements. Then you should update your parameters for each batch separately:</a:t>
                </a:r>
              </a:p>
              <a:p>
                <a:endParaRPr lang="en-US" dirty="0"/>
              </a:p>
              <a:p>
                <a:r>
                  <a:rPr lang="en-US" b="1" dirty="0"/>
                  <a:t>Cost: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/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baseline="-25000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ym typeface="Symbol" panose="05050102010706020507" pitchFamily="18" charset="2"/>
                                    </a:rPr>
                                    <m:t>) −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r>
                  <a:rPr lang="en-US" b="1" dirty="0">
                    <a:sym typeface="Symbol" panose="05050102010706020507" pitchFamily="18" charset="2"/>
                  </a:rPr>
                  <a:t>Goal: 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		minimize J(</a:t>
                </a:r>
                <a:r>
                  <a:rPr lang="en-US" sz="2400" i="1" dirty="0">
                    <a:sym typeface="Symbol" panose="05050102010706020507" pitchFamily="18" charset="2"/>
                  </a:rPr>
                  <a:t>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sz="2400" i="1" dirty="0">
                    <a:sym typeface="Symbol" panose="05050102010706020507" pitchFamily="18" charset="2"/>
                  </a:rPr>
                  <a:t>, </a:t>
                </a:r>
                <a:r>
                  <a:rPr lang="en-US" sz="2400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sz="2400" i="1" dirty="0">
                    <a:sym typeface="Symbol" panose="05050102010706020507" pitchFamily="18" charset="2"/>
                  </a:rPr>
                  <a:t>)</a:t>
                </a:r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A137C2-F7A8-42F8-B19F-C6355232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5" y="2093976"/>
                <a:ext cx="5645585" cy="4793876"/>
              </a:xfrm>
              <a:prstGeom prst="rect">
                <a:avLst/>
              </a:prstGeom>
              <a:blipFill>
                <a:blip r:embed="rId3"/>
                <a:stretch>
                  <a:fillRect l="-1620" t="-763" r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:r>
                  <a:rPr lang="en-US" i="1" dirty="0">
                    <a:sym typeface="Symbol" panose="05050102010706020507" pitchFamily="18" charset="2"/>
                  </a:rPr>
                  <a:t></a:t>
                </a:r>
                <a:r>
                  <a:rPr lang="en-US" i="1" baseline="-25000" dirty="0">
                    <a:sym typeface="Symbol" panose="05050102010706020507" pitchFamily="18" charset="2"/>
                  </a:rPr>
                  <a:t>j</a:t>
                </a:r>
                <a:r>
                  <a:rPr lang="en-US" dirty="0"/>
                  <a:t> 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</m:t>
                      </m:r>
                      <m:r>
                        <m:rPr>
                          <m:nor/>
                        </m:rPr>
                        <a:rPr lang="en-US" i="1" baseline="-25000" dirty="0">
                          <a:sym typeface="Symbol" panose="05050102010706020507" pitchFamily="18" charset="2"/>
                        </a:rPr>
                        <m:t>j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j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,</m:t>
                          </m:r>
                          <m:r>
                            <m:rPr>
                              <m:nor/>
                            </m:rPr>
                            <a:rPr lang="en-US" i="1" baseline="-25000" dirty="0"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Until the cost stops decreasing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354450-3420-4B1C-A97F-38EDE3CF8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7" y="4299622"/>
                <a:ext cx="5602519" cy="2449970"/>
              </a:xfrm>
              <a:blipFill>
                <a:blip r:embed="rId4"/>
                <a:stretch>
                  <a:fillRect l="-119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9993923" y="3387969"/>
            <a:ext cx="342459" cy="11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06354" y="3393641"/>
            <a:ext cx="244056" cy="2350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765323" y="3273291"/>
            <a:ext cx="41032" cy="3467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761952" y="3022521"/>
            <a:ext cx="231971" cy="2840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635124" y="3016849"/>
            <a:ext cx="342459" cy="11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618784" y="3028193"/>
            <a:ext cx="79755" cy="2450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58113" y="2996254"/>
            <a:ext cx="277011" cy="2484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348881" y="2741162"/>
            <a:ext cx="184290" cy="270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94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0E6D-64FC-4458-8D7B-D5AC94A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3442-0129-405E-918C-91CF975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302672" cy="4050792"/>
          </a:xfrm>
        </p:spPr>
        <p:txBody>
          <a:bodyPr/>
          <a:lstStyle/>
          <a:p>
            <a:r>
              <a:rPr lang="en-US" dirty="0"/>
              <a:t>Your dataset contains 100,000 elements</a:t>
            </a:r>
          </a:p>
          <a:p>
            <a:r>
              <a:rPr lang="en-US" dirty="0"/>
              <a:t>You want to have batches with size 64 elements in batch. You split your dataset into 1,563 batches (last batch contains 32 elements)</a:t>
            </a:r>
          </a:p>
          <a:p>
            <a:r>
              <a:rPr lang="en-US" dirty="0"/>
              <a:t>Then you perform learning algorithm for each batch. It means that you feed your learning algorithm with 1 batch (64 elements)</a:t>
            </a:r>
          </a:p>
          <a:p>
            <a:r>
              <a:rPr lang="en-US" dirty="0"/>
              <a:t>Note: When you go through the entire dataset once it is called 1 EPOCH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5E2CF-AAF5-4758-8470-615A7C977D2C}"/>
              </a:ext>
            </a:extLst>
          </p:cNvPr>
          <p:cNvSpPr/>
          <p:nvPr/>
        </p:nvSpPr>
        <p:spPr>
          <a:xfrm>
            <a:off x="6589337" y="2320219"/>
            <a:ext cx="5090474" cy="517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4B5A3-65E3-49D3-A56B-1137B0428F13}"/>
              </a:ext>
            </a:extLst>
          </p:cNvPr>
          <p:cNvSpPr txBox="1"/>
          <p:nvPr/>
        </p:nvSpPr>
        <p:spPr>
          <a:xfrm>
            <a:off x="7476195" y="1752076"/>
            <a:ext cx="33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3957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0E6D-64FC-4458-8D7B-D5AC94A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3442-0129-405E-918C-91CF975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302672" cy="4050792"/>
          </a:xfrm>
        </p:spPr>
        <p:txBody>
          <a:bodyPr/>
          <a:lstStyle/>
          <a:p>
            <a:r>
              <a:rPr lang="en-US" dirty="0"/>
              <a:t>Your dataset contains 100,000 elements</a:t>
            </a:r>
          </a:p>
          <a:p>
            <a:r>
              <a:rPr lang="en-US" dirty="0"/>
              <a:t>You want to have batches with size 64 elements in batch. You split your dataset into 1,563 batches (last batch contains 32 elements)</a:t>
            </a:r>
          </a:p>
          <a:p>
            <a:r>
              <a:rPr lang="en-US" dirty="0"/>
              <a:t>Then you perform learning algorithm for each batch. It means that you feed your learning algorithm with 1 batch (64 elements)</a:t>
            </a:r>
          </a:p>
          <a:p>
            <a:r>
              <a:rPr lang="en-US" dirty="0"/>
              <a:t>Note: When you go through the entire dataset once it is called 1 EPOCH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5E2CF-AAF5-4758-8470-615A7C977D2C}"/>
              </a:ext>
            </a:extLst>
          </p:cNvPr>
          <p:cNvSpPr/>
          <p:nvPr/>
        </p:nvSpPr>
        <p:spPr>
          <a:xfrm>
            <a:off x="6589337" y="2320219"/>
            <a:ext cx="5090474" cy="517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4B5A3-65E3-49D3-A56B-1137B0428F13}"/>
              </a:ext>
            </a:extLst>
          </p:cNvPr>
          <p:cNvSpPr txBox="1"/>
          <p:nvPr/>
        </p:nvSpPr>
        <p:spPr>
          <a:xfrm>
            <a:off x="7476195" y="1752076"/>
            <a:ext cx="33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87049" y="2320218"/>
            <a:ext cx="674617" cy="51724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216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1550</TotalTime>
  <Words>1508</Words>
  <Application>Microsoft Office PowerPoint</Application>
  <PresentationFormat>Widescreen</PresentationFormat>
  <Paragraphs>183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Cambria Math</vt:lpstr>
      <vt:lpstr>Rockwell</vt:lpstr>
      <vt:lpstr>Rockwell Condensed</vt:lpstr>
      <vt:lpstr>Symbol</vt:lpstr>
      <vt:lpstr>Wingdings</vt:lpstr>
      <vt:lpstr>Wood Type</vt:lpstr>
      <vt:lpstr>Mini Batches</vt:lpstr>
      <vt:lpstr>Full Batch Gradient Descent</vt:lpstr>
      <vt:lpstr>Full Batch Gradient Descent</vt:lpstr>
      <vt:lpstr>Stochastic Gradient Descent</vt:lpstr>
      <vt:lpstr>Stochastic Gradient Descent</vt:lpstr>
      <vt:lpstr>MINI Batch Gradient Descent</vt:lpstr>
      <vt:lpstr>MINI Batch Gradient Descent</vt:lpstr>
      <vt:lpstr>Minibatch - Example</vt:lpstr>
      <vt:lpstr>Minibatch - Example</vt:lpstr>
      <vt:lpstr>Minibatch - Example</vt:lpstr>
      <vt:lpstr>Minibatch - Example</vt:lpstr>
      <vt:lpstr>Minibatch - Example</vt:lpstr>
      <vt:lpstr>Minibatch - Example</vt:lpstr>
      <vt:lpstr>Minibatch - Example</vt:lpstr>
      <vt:lpstr>Minibatch - Example</vt:lpstr>
      <vt:lpstr>MINIBATCH - SUMMARY</vt:lpstr>
      <vt:lpstr>Minibatch in Keras</vt:lpstr>
      <vt:lpstr>MINIBATCHES for IMAGES</vt:lpstr>
      <vt:lpstr>Thank you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PRACTICE</dc:title>
  <dc:creator>Przemysław Sekuła</dc:creator>
  <cp:lastModifiedBy>Przemek</cp:lastModifiedBy>
  <cp:revision>53</cp:revision>
  <dcterms:created xsi:type="dcterms:W3CDTF">2018-03-27T22:02:16Z</dcterms:created>
  <dcterms:modified xsi:type="dcterms:W3CDTF">2020-04-28T07:01:26Z</dcterms:modified>
</cp:coreProperties>
</file>